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311" r:id="rId5"/>
    <p:sldId id="312" r:id="rId6"/>
    <p:sldId id="314" r:id="rId7"/>
    <p:sldId id="315" r:id="rId8"/>
    <p:sldId id="317" r:id="rId9"/>
    <p:sldId id="313" r:id="rId10"/>
    <p:sldId id="297" r:id="rId11"/>
    <p:sldId id="299" r:id="rId12"/>
    <p:sldId id="316" r:id="rId13"/>
    <p:sldId id="300" r:id="rId14"/>
    <p:sldId id="296" r:id="rId15"/>
    <p:sldId id="257" r:id="rId16"/>
    <p:sldId id="284" r:id="rId17"/>
    <p:sldId id="285" r:id="rId18"/>
    <p:sldId id="290" r:id="rId19"/>
    <p:sldId id="291" r:id="rId20"/>
    <p:sldId id="292" r:id="rId21"/>
    <p:sldId id="294" r:id="rId22"/>
    <p:sldId id="288" r:id="rId23"/>
    <p:sldId id="293" r:id="rId24"/>
    <p:sldId id="286" r:id="rId25"/>
    <p:sldId id="319" r:id="rId26"/>
    <p:sldId id="321" r:id="rId27"/>
    <p:sldId id="320" r:id="rId28"/>
    <p:sldId id="304" r:id="rId29"/>
    <p:sldId id="305" r:id="rId30"/>
    <p:sldId id="308" r:id="rId31"/>
    <p:sldId id="309" r:id="rId32"/>
    <p:sldId id="310" r:id="rId33"/>
    <p:sldId id="31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23F98E1-A0B4-4140-A657-DE508BC551C7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DA138E2-DEED-4004-9C27-E32BB677E59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9391" y="764704"/>
            <a:ext cx="3583051" cy="328498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700" dirty="0" smtClean="0"/>
              <a:t>Unidad 1: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“</a:t>
            </a:r>
            <a:r>
              <a:rPr lang="es-ES" sz="3300" dirty="0" smtClean="0"/>
              <a:t>Desarrollo e implementación de un servicio”</a:t>
            </a:r>
            <a:endParaRPr lang="es-ES" sz="3300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16016" y="5229200"/>
            <a:ext cx="3309803" cy="792088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Curso</a:t>
            </a:r>
            <a:r>
              <a:rPr lang="es-ES" smtClean="0"/>
              <a:t>: 1º </a:t>
            </a:r>
            <a:r>
              <a:rPr lang="es-ES" dirty="0" smtClean="0"/>
              <a:t>Medio</a:t>
            </a:r>
          </a:p>
          <a:p>
            <a:r>
              <a:rPr lang="es-ES" dirty="0" smtClean="0"/>
              <a:t>Profesora: Valentina Carreño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19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Ejemplos: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16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BOLSA COMÚN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OBJETO: BOLSAS 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188169" cy="30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636" y="1628800"/>
            <a:ext cx="7024744" cy="2880320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chemeClr val="accent1">
                    <a:lumMod val="50000"/>
                  </a:schemeClr>
                </a:solidFill>
              </a:rPr>
              <a:t>BOLSAS PUBLICITARIAS CREATIVAS</a:t>
            </a:r>
            <a:endParaRPr lang="es-E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OBJETO: BOLSAS 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516119" y="1741808"/>
            <a:ext cx="6149157" cy="3810000"/>
            <a:chOff x="1516119" y="1741808"/>
            <a:chExt cx="6149157" cy="38100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119" y="1741808"/>
              <a:ext cx="3072581" cy="381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701" y="1741808"/>
              <a:ext cx="3076575" cy="381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OBJETO: BOLSAS 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52296" y="120455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TIENDA ESMALTES PARA NO MORDERSE LAS UÑAS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53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luuux-original-files/bookmarklet_uploaded/All_star_bag_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18" y="1556792"/>
            <a:ext cx="6858000" cy="4152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2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OBJETO: BOLSAS 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105273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TIENDA ZAPATILLAS CONVERSE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12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signyoutrust.com/wp-content/uploads/2013/03/cityharv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048125" cy="4171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2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OBJETO: BOLSAS 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87083" y="1199065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TIENDA NATURISTA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13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" b="3757"/>
          <a:stretch/>
        </p:blipFill>
        <p:spPr bwMode="auto">
          <a:xfrm>
            <a:off x="1556792" y="1700808"/>
            <a:ext cx="5756650" cy="4276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OBJETO: BOLSAS 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34817" y="104166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GREENPEACE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54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20888"/>
            <a:ext cx="5715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OBJETO: BOLSAS 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13407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BOLSA TIENDA DE ELECTRODOMÉSTICOS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17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733053" cy="4118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OBJETO: BOLSAS 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126876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BOLSA TIENDA DE MAGIA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17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0" b="5944"/>
          <a:stretch/>
        </p:blipFill>
        <p:spPr bwMode="auto">
          <a:xfrm>
            <a:off x="2051720" y="2276872"/>
            <a:ext cx="5363255" cy="339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OBJETO: BOLSAS 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134076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TIENDA PRODUCTOS SALÓN DE BELLEZA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12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Desarrollar un servicio que implique la utilización de </a:t>
            </a:r>
            <a:r>
              <a:rPr lang="es-ES" dirty="0" smtClean="0"/>
              <a:t>distintos medios y recursos para su publicidad; </a:t>
            </a:r>
            <a:r>
              <a:rPr lang="es-ES" dirty="0"/>
              <a:t>considerando aspectos </a:t>
            </a:r>
            <a:r>
              <a:rPr lang="es-ES" dirty="0" smtClean="0"/>
              <a:t>éticos y </a:t>
            </a:r>
            <a:r>
              <a:rPr lang="es-ES" dirty="0"/>
              <a:t>sus potenciales </a:t>
            </a:r>
            <a:r>
              <a:rPr lang="es-ES" dirty="0" smtClean="0"/>
              <a:t>impactos medioambientales.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082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creativeguerrillamarketing.com/wp-content/uploads/HLIC/f6559dd30e5f7ce2e5fd2d21c2ad12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472608" cy="3909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2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OBJETO: BOLSAS 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339752" y="119675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ARTÍCULOS TIENDA DE 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40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9"/>
          <a:stretch/>
        </p:blipFill>
        <p:spPr bwMode="auto">
          <a:xfrm>
            <a:off x="971600" y="1664750"/>
            <a:ext cx="3384376" cy="3861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39752" y="112474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ARTÍCULOS TIENDA DEPORTIVA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OBJETO: BOLSAS 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64750"/>
            <a:ext cx="3912962" cy="785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epromos.com/images/panadol-plastic-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024336" cy="41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41350"/>
            <a:ext cx="4146302" cy="30036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552872"/>
            <a:ext cx="4146302" cy="2854037"/>
          </a:xfrm>
          <a:prstGeom prst="rect">
            <a:avLst/>
          </a:prstGeom>
        </p:spPr>
      </p:pic>
      <p:pic>
        <p:nvPicPr>
          <p:cNvPr id="5" name="Picture 2" descr="Resultado de imagen para empaques creativ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02" y="1412776"/>
            <a:ext cx="3806254" cy="38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81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empaques creati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12768" cy="39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93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592194" cy="36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000779" cy="22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5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44008" y="4462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ACTIVIDAD</a:t>
            </a:r>
            <a:endParaRPr lang="es-E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9562" y="1052736"/>
            <a:ext cx="80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</a:t>
            </a:r>
            <a:r>
              <a:rPr lang="es-ES" b="1" dirty="0" smtClean="0"/>
              <a:t>Diseña una bolsa creativa </a:t>
            </a:r>
            <a:r>
              <a:rPr lang="es-ES" b="1" dirty="0" smtClean="0"/>
              <a:t>representativa de su servicio, </a:t>
            </a:r>
            <a:r>
              <a:rPr lang="es-ES" b="1" dirty="0" smtClean="0"/>
              <a:t>inspirándote en los ejemplos revisados.</a:t>
            </a:r>
            <a:endParaRPr lang="es-E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r="56253"/>
          <a:stretch/>
        </p:blipFill>
        <p:spPr bwMode="auto">
          <a:xfrm>
            <a:off x="1442798" y="3031083"/>
            <a:ext cx="1625419" cy="2205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air Braid Ba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9" r="25562" b="6367"/>
          <a:stretch/>
        </p:blipFill>
        <p:spPr bwMode="auto">
          <a:xfrm>
            <a:off x="3708276" y="2852936"/>
            <a:ext cx="1871464" cy="23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hopping bag design, creative retail bags, paper creative bag, creative gift bag, paper shopping bags, creative shopping bag ideas creative things to do with shopping bags, creative bag desig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8" r="6203" b="4858"/>
          <a:stretch/>
        </p:blipFill>
        <p:spPr bwMode="auto">
          <a:xfrm>
            <a:off x="6026629" y="2544513"/>
            <a:ext cx="2073763" cy="31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44008" y="4462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ACTIVIDAD</a:t>
            </a:r>
            <a:endParaRPr lang="es-E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6949" y="1340768"/>
            <a:ext cx="77408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/>
              <a:t>El diseño deberá presentarse en formato de Ficha Técnica que deberá incluir los siguientes aspectos obligatorios:</a:t>
            </a:r>
            <a:br>
              <a:rPr lang="es-ES" sz="2200" dirty="0" smtClean="0"/>
            </a:br>
            <a:endParaRPr lang="es-E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/>
              <a:t>Se presenta en hojas tamaño carta.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/>
              <a:t>Dibujo simple de los elementos creados. </a:t>
            </a:r>
            <a:endParaRPr lang="es-E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/>
              <a:t>Breve descripción del producto diseñado y </a:t>
            </a:r>
            <a:r>
              <a:rPr lang="es-ES" sz="2000" dirty="0" smtClean="0"/>
              <a:t>del servicio. (3)</a:t>
            </a:r>
            <a:endParaRPr lang="es-E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/>
              <a:t>Detalles técnicos del producto:</a:t>
            </a:r>
            <a:br>
              <a:rPr lang="es-ES" sz="2000" dirty="0" smtClean="0"/>
            </a:br>
            <a:r>
              <a:rPr lang="es-ES" sz="2000" dirty="0" smtClean="0"/>
              <a:t>(Medidas, materiales, color, estilo, tamaño, etc.)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630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eco3r.cl/images/bolsa-seminario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/>
          <a:stretch/>
        </p:blipFill>
        <p:spPr bwMode="auto">
          <a:xfrm>
            <a:off x="611560" y="983020"/>
            <a:ext cx="432487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86678" y="4647756"/>
            <a:ext cx="7889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s-ES" sz="1200" b="1" dirty="0" smtClean="0"/>
              <a:t>DESCRIPCIÓN BOLSA</a:t>
            </a:r>
            <a:r>
              <a:rPr lang="es-ES" sz="1200" dirty="0" smtClean="0"/>
              <a:t>:</a:t>
            </a:r>
          </a:p>
          <a:p>
            <a:r>
              <a:rPr lang="es-ES" sz="1200" dirty="0" smtClean="0"/>
              <a:t>Nuestras </a:t>
            </a:r>
            <a:r>
              <a:rPr lang="es-ES" sz="1200" dirty="0"/>
              <a:t>bolsas son de algodón natural, diseñadas para las empresas e Instituciones puedan reutilizarlas y así contribuir a no ensuciar el </a:t>
            </a:r>
            <a:r>
              <a:rPr lang="es-ES" sz="1200" dirty="0" smtClean="0"/>
              <a:t>planeta. Usándolas</a:t>
            </a:r>
            <a:r>
              <a:rPr lang="es-ES" sz="1200" dirty="0"/>
              <a:t>, además, ayudas a crear conciencia, difundiendo el mensaje de las "3R":</a:t>
            </a:r>
            <a:r>
              <a:rPr lang="es-ES" sz="1200" b="1" dirty="0"/>
              <a:t>Reduce, Reutiliza, Recicla</a:t>
            </a:r>
            <a:r>
              <a:rPr lang="es-ES" sz="1200" b="1" dirty="0" smtClean="0"/>
              <a:t>. </a:t>
            </a:r>
            <a:r>
              <a:rPr lang="es-ES" sz="1200" dirty="0" smtClean="0"/>
              <a:t>Este </a:t>
            </a:r>
            <a:r>
              <a:rPr lang="es-ES" sz="1200" dirty="0"/>
              <a:t>tipo de bolsas son ideales para eventos, seminarios, charlas, </a:t>
            </a:r>
            <a:r>
              <a:rPr lang="es-ES" sz="1200" dirty="0" smtClean="0"/>
              <a:t>congresos.</a:t>
            </a:r>
            <a:endParaRPr lang="es-ES" sz="1200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44008" y="4462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ACTIVIDAD</a:t>
            </a:r>
            <a:endParaRPr lang="es-E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34" y="1147686"/>
            <a:ext cx="3528392" cy="2912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76470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COMO REQUERIMIENTO MÍNIMO DE EVALUACIÓN SE SOLICITARÁ LA FICHA COMPLETA DEL ARTÍCULO DISEÑADO. LOS CRITERIOS DE EVALUACIÓN LE QUE SERÁN APLICADOS SON LOS SIGUIENTES:  </a:t>
            </a:r>
            <a:endParaRPr lang="es-ES" sz="1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774552"/>
            <a:ext cx="28083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DISEÑO/COMPOSICIÓN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DIBUJO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kern="0" dirty="0" smtClean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CREATIVIDAD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TRABAJO EN CLASES/</a:t>
            </a:r>
            <a:b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ESFUERZO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PRESENTACIÓN/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0" dirty="0" smtClean="0">
                <a:solidFill>
                  <a:prstClr val="black"/>
                </a:solidFill>
              </a:rPr>
              <a:t>OFICIO</a:t>
            </a:r>
            <a:endParaRPr lang="es-ES" sz="1200" b="1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27004"/>
              </p:ext>
            </p:extLst>
          </p:nvPr>
        </p:nvGraphicFramePr>
        <p:xfrm>
          <a:off x="2915816" y="1556793"/>
          <a:ext cx="5544616" cy="455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</a:tblGrid>
              <a:tr h="771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El estudiante aplica principios de diseño (unidad, contraste, balance, movimiento, dirección, énfasis y centro de interés) tanto en el artículo como en la ficha técnica con gran destreza.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</a:tr>
              <a:tr h="771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El dibujo es preciso, pulcro y detallado. Las formas, los </a:t>
                      </a:r>
                      <a:r>
                        <a:rPr lang="es-ES" sz="1200" dirty="0" smtClean="0"/>
                        <a:t>colores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son </a:t>
                      </a:r>
                      <a:r>
                        <a:rPr lang="es-ES" sz="1200" dirty="0" smtClean="0"/>
                        <a:t>usados para añadir información e interés al</a:t>
                      </a:r>
                      <a:r>
                        <a:rPr lang="es-ES" sz="1200" baseline="0" dirty="0" smtClean="0"/>
                        <a:t> diseño</a:t>
                      </a:r>
                      <a:r>
                        <a:rPr lang="es-ES" sz="1200" dirty="0" smtClean="0"/>
                        <a:t>. 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</a:tr>
              <a:tr h="946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El estudiante crea</a:t>
                      </a:r>
                      <a:r>
                        <a:rPr lang="es-ES" sz="1200" baseline="0" dirty="0" smtClean="0"/>
                        <a:t> un diseño original y novedoso que denota un gran uso de su imaginación y creatividad</a:t>
                      </a:r>
                      <a:r>
                        <a:rPr lang="es-ES" sz="1200" dirty="0" smtClean="0"/>
                        <a:t>.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El tiempo de la clase fue usado eficazmente. Se evidencia esfuerzo en el planeamiento y diseño del artículo. Entrega el trabajo en el plazo estimado.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La</a:t>
                      </a:r>
                      <a:r>
                        <a:rPr lang="es-ES" sz="1200" baseline="0" dirty="0" smtClean="0"/>
                        <a:t> ficha demuestra considerable esmero en su construcción: se presenta de manera pulcra, clara y sin manchas. Respeta los aspectos formales requeridos.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644008" y="4462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ACTIVIDAD</a:t>
            </a:r>
            <a:endParaRPr lang="es-E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 partir de servicio creado anteriormente, crear línea de productos publicitarios relacionados a su creación, considerando su impacto medioambiental.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7228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44008" y="4462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ACTIVIDAD</a:t>
            </a:r>
            <a:endParaRPr lang="es-E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1412776"/>
            <a:ext cx="50405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PROCESO DE HOY:</a:t>
            </a:r>
          </a:p>
          <a:p>
            <a:endParaRPr lang="es-ES" sz="2000" b="1" dirty="0" smtClean="0"/>
          </a:p>
          <a:p>
            <a:r>
              <a:rPr lang="es-ES" sz="2000" dirty="0" smtClean="0"/>
              <a:t>CREAR UN BOCETO DE </a:t>
            </a:r>
            <a:r>
              <a:rPr lang="es-ES" sz="2000" dirty="0" smtClean="0"/>
              <a:t>LOS OBJETOS SELECCIONADOS.</a:t>
            </a:r>
            <a:endParaRPr lang="es-ES" sz="2000" dirty="0" smtClean="0"/>
          </a:p>
          <a:p>
            <a:r>
              <a:rPr lang="es-ES" sz="2000" dirty="0" smtClean="0"/>
              <a:t>SE </a:t>
            </a:r>
            <a:r>
              <a:rPr lang="es-ES" sz="2000" dirty="0" smtClean="0"/>
              <a:t>ENTREGAN BOCETOS </a:t>
            </a:r>
            <a:r>
              <a:rPr lang="es-ES" sz="2000" dirty="0" smtClean="0"/>
              <a:t>A LA PROFESORA </a:t>
            </a:r>
            <a:endParaRPr lang="es-ES" sz="2000" dirty="0" smtClean="0"/>
          </a:p>
          <a:p>
            <a:r>
              <a:rPr lang="es-ES" sz="2000" dirty="0" smtClean="0"/>
              <a:t>REALIZACIÓN </a:t>
            </a:r>
            <a:r>
              <a:rPr lang="es-ES" sz="2000" dirty="0" smtClean="0"/>
              <a:t>FICHA TÉCNICA (Hojas tamaño Carta, Regla, Portaminas, repuestos, goma, lápices de colores, etc.)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8070" r="11973"/>
          <a:stretch/>
        </p:blipFill>
        <p:spPr bwMode="auto">
          <a:xfrm>
            <a:off x="5724128" y="1988840"/>
            <a:ext cx="2848558" cy="320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3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Próxima clase: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Materiales necesarios para objetos creados.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88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Objetos publicitarios (3):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Bolsa ecológica.</a:t>
            </a:r>
          </a:p>
          <a:p>
            <a:r>
              <a:rPr lang="es-ES" dirty="0" smtClean="0"/>
              <a:t>Artículos de oficina: Calendarios/libretas/portalápices, etc.</a:t>
            </a:r>
          </a:p>
          <a:p>
            <a:r>
              <a:rPr lang="es-ES" dirty="0" smtClean="0"/>
              <a:t> Objetos variados: abanicos, </a:t>
            </a:r>
          </a:p>
        </p:txBody>
      </p:sp>
    </p:spTree>
    <p:extLst>
      <p:ext uri="{BB962C8B-B14F-4D97-AF65-F5344CB8AC3E}">
        <p14:creationId xmlns:p14="http://schemas.microsoft.com/office/powerpoint/2010/main" val="112384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155679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Materiales sustentables y amigables con el medio ambiente: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7205" y="3068960"/>
            <a:ext cx="6777317" cy="3508977"/>
          </a:xfrm>
        </p:spPr>
        <p:txBody>
          <a:bodyPr/>
          <a:lstStyle/>
          <a:p>
            <a:r>
              <a:rPr lang="es-ES" dirty="0" smtClean="0"/>
              <a:t>Papel</a:t>
            </a:r>
          </a:p>
          <a:p>
            <a:r>
              <a:rPr lang="es-ES" dirty="0" smtClean="0"/>
              <a:t>Cartón</a:t>
            </a:r>
          </a:p>
          <a:p>
            <a:r>
              <a:rPr lang="es-ES" dirty="0" smtClean="0"/>
              <a:t>Plástico en desuso</a:t>
            </a:r>
          </a:p>
          <a:p>
            <a:r>
              <a:rPr lang="es-ES" dirty="0" smtClean="0"/>
              <a:t>Madera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758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124744"/>
            <a:ext cx="4752644" cy="3841652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Las bolsas de plástico han sido prohibidas.</a:t>
            </a:r>
          </a:p>
          <a:p>
            <a:r>
              <a:rPr lang="es-ES" dirty="0" smtClean="0"/>
              <a:t>En Chile se usaban más de 3.400 millones de bolsas plásticas (200 bolsas por personas al año)</a:t>
            </a:r>
          </a:p>
          <a:p>
            <a:r>
              <a:rPr lang="es-ES" dirty="0" smtClean="0"/>
              <a:t>Una bolsa demora en degradarse 400 años.</a:t>
            </a:r>
          </a:p>
          <a:p>
            <a:r>
              <a:rPr lang="es-ES" dirty="0" smtClean="0"/>
              <a:t>Primer país en América Latina en adoptar esta normativa.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40322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32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Indicaciones generales: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ada creación, debe incluir logo y eslogan.</a:t>
            </a:r>
          </a:p>
          <a:p>
            <a:r>
              <a:rPr lang="es-ES" dirty="0" smtClean="0"/>
              <a:t>Considerar importante la presentación y creatividad.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70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r="8367"/>
          <a:stretch/>
        </p:blipFill>
        <p:spPr bwMode="auto">
          <a:xfrm>
            <a:off x="725795" y="980728"/>
            <a:ext cx="3554490" cy="3076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25795" y="493363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¿Cuál es la </a:t>
            </a:r>
            <a:r>
              <a:rPr lang="es-ES" b="1" dirty="0" smtClean="0"/>
              <a:t>otra </a:t>
            </a:r>
            <a:r>
              <a:rPr lang="es-ES" dirty="0" smtClean="0"/>
              <a:t>función </a:t>
            </a:r>
            <a:r>
              <a:rPr lang="es-ES" dirty="0" smtClean="0"/>
              <a:t>que cumple el diseño de la bolsa comercial?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OBJETO: BOLSAS 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27984" y="980728"/>
            <a:ext cx="3856392" cy="3456384"/>
          </a:xfrm>
        </p:spPr>
        <p:txBody>
          <a:bodyPr>
            <a:noAutofit/>
          </a:bodyPr>
          <a:lstStyle/>
          <a:p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</a:rPr>
              <a:t>La bolsa es un recipiente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 o contenedor de un material flexible generalmente utilizado para portar objetos con 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</a:rPr>
              <a:t>comodidad:</a:t>
            </a:r>
            <a:br>
              <a:rPr lang="es-ES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  - RECIPIENTE </a:t>
            </a:r>
            <a:br>
              <a:rPr lang="es-ES" sz="2400" dirty="0" smtClean="0"/>
            </a:br>
            <a:r>
              <a:rPr lang="es-ES" sz="2400" dirty="0" smtClean="0"/>
              <a:t>  - COMODIDAD </a:t>
            </a:r>
            <a:br>
              <a:rPr lang="es-ES" sz="2400" dirty="0" smtClean="0"/>
            </a:br>
            <a:r>
              <a:rPr lang="es-ES" sz="2400" dirty="0"/>
              <a:t> </a:t>
            </a:r>
            <a:r>
              <a:rPr lang="es-ES" sz="2400" dirty="0" smtClean="0"/>
              <a:t> - TRANSPORTABILIDAD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833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96752"/>
            <a:ext cx="7920880" cy="396044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BOLSA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smtClean="0"/>
              <a:t> </a:t>
            </a:r>
            <a:r>
              <a:rPr lang="es-ES" b="1" dirty="0" smtClean="0"/>
              <a:t>Nueva funcionalidad para el Proveedor</a:t>
            </a:r>
          </a:p>
          <a:p>
            <a:pPr marL="68580" indent="0" algn="ctr">
              <a:buNone/>
            </a:pPr>
            <a:r>
              <a:rPr lang="es-ES" u="sng" dirty="0" smtClean="0"/>
              <a:t>SOPORTE PUBLICITARIO</a:t>
            </a:r>
          </a:p>
          <a:p>
            <a:pPr marL="68580" indent="0" algn="ctr">
              <a:buNone/>
            </a:pPr>
            <a:r>
              <a:rPr lang="es-ES" dirty="0" smtClean="0"/>
              <a:t>(Tecnología que lo permite)</a:t>
            </a:r>
          </a:p>
          <a:p>
            <a:pPr marL="68580" indent="0">
              <a:buNone/>
            </a:pPr>
            <a:endParaRPr lang="es-ES" dirty="0" smtClean="0"/>
          </a:p>
          <a:p>
            <a:r>
              <a:rPr lang="es-ES" dirty="0" smtClean="0"/>
              <a:t>IMPORTANCIA: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Imagen        Producto</a:t>
            </a:r>
          </a:p>
          <a:p>
            <a:pPr marL="68580" indent="0">
              <a:buNone/>
            </a:pPr>
            <a:r>
              <a:rPr lang="es-ES" dirty="0" smtClean="0"/>
              <a:t>Empresa</a:t>
            </a: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r="25905"/>
          <a:stretch/>
        </p:blipFill>
        <p:spPr bwMode="auto">
          <a:xfrm>
            <a:off x="5724128" y="2564904"/>
            <a:ext cx="21336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44008" y="1166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BOLSAS </a:t>
            </a:r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COMERCIALES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Flecha izquierda y arriba"/>
          <p:cNvSpPr/>
          <p:nvPr/>
        </p:nvSpPr>
        <p:spPr>
          <a:xfrm rot="13308044">
            <a:off x="1698124" y="3350462"/>
            <a:ext cx="1046054" cy="1093179"/>
          </a:xfrm>
          <a:prstGeom prst="leftUpArrow">
            <a:avLst>
              <a:gd name="adj1" fmla="val 4843"/>
              <a:gd name="adj2" fmla="val 17021"/>
              <a:gd name="adj3" fmla="val 19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2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608</Words>
  <Application>Microsoft Office PowerPoint</Application>
  <PresentationFormat>Presentación en pantalla (4:3)</PresentationFormat>
  <Paragraphs>108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Century Gothic</vt:lpstr>
      <vt:lpstr>Wingdings</vt:lpstr>
      <vt:lpstr>Wingdings 2</vt:lpstr>
      <vt:lpstr>Austin</vt:lpstr>
      <vt:lpstr>1_Austin</vt:lpstr>
      <vt:lpstr>2_Austin</vt:lpstr>
      <vt:lpstr>Unidad 1:    “Desarrollo e implementación de un servicio”</vt:lpstr>
      <vt:lpstr>Objetivo :</vt:lpstr>
      <vt:lpstr>Actividad:</vt:lpstr>
      <vt:lpstr>Objetos publicitarios (3):</vt:lpstr>
      <vt:lpstr>Materiales sustentables y amigables con el medio ambiente:</vt:lpstr>
      <vt:lpstr>Presentación de PowerPoint</vt:lpstr>
      <vt:lpstr>Indicaciones generales: </vt:lpstr>
      <vt:lpstr>La bolsa es un recipiente o contenedor de un material flexible generalmente utilizado para portar objetos con comodidad:    - RECIPIENTE    - COMODIDAD    - TRANSPORTABILIDAD</vt:lpstr>
      <vt:lpstr>Presentación de PowerPoint</vt:lpstr>
      <vt:lpstr>Ejemplos:</vt:lpstr>
      <vt:lpstr>BOLSA COMÚN</vt:lpstr>
      <vt:lpstr>BOLSAS PUBLICITARIAS CREATIVAS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Próxima clase: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DISEÑOS CREATIVOS</dc:title>
  <dc:creator>Francisca</dc:creator>
  <cp:lastModifiedBy>VALENTINA_PC</cp:lastModifiedBy>
  <cp:revision>50</cp:revision>
  <dcterms:created xsi:type="dcterms:W3CDTF">2013-05-13T02:53:08Z</dcterms:created>
  <dcterms:modified xsi:type="dcterms:W3CDTF">2019-04-23T03:51:43Z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1370424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